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63" r:id="rId2"/>
    <p:sldId id="314" r:id="rId3"/>
    <p:sldId id="316" r:id="rId4"/>
    <p:sldId id="317" r:id="rId5"/>
    <p:sldId id="291" r:id="rId6"/>
    <p:sldId id="318" r:id="rId7"/>
    <p:sldId id="319" r:id="rId8"/>
    <p:sldId id="342" r:id="rId9"/>
    <p:sldId id="343" r:id="rId10"/>
    <p:sldId id="344" r:id="rId11"/>
    <p:sldId id="345" r:id="rId12"/>
    <p:sldId id="346" r:id="rId13"/>
    <p:sldId id="348" r:id="rId14"/>
    <p:sldId id="347" r:id="rId15"/>
    <p:sldId id="34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4F7"/>
    <a:srgbClr val="0066FF"/>
    <a:srgbClr val="FEE4B0"/>
    <a:srgbClr val="FEEAC6"/>
    <a:srgbClr val="FDE2B1"/>
    <a:srgbClr val="DDD4FC"/>
    <a:srgbClr val="2E13F9"/>
    <a:srgbClr val="000564"/>
    <a:srgbClr val="040DBC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8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 viso pakviestų dalyvių</a:t>
            </a:r>
            <a:r>
              <a:rPr lang="lt-LT" sz="24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skaičius</a:t>
            </a:r>
            <a:endParaRPr lang="lt-LT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2369268274409824E-2"/>
          <c:y val="0.17769720855701229"/>
          <c:w val="0.83477711598706505"/>
          <c:h val="0.74325604433710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Atsakytų klausimynų (įskaitant iš dalies atsakytus) skaičius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6394F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0-9478-4C81-A9DD-B7F8FA7C11D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9478-4C81-A9DD-B7F8FA7C11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 m.</c:v>
                </c:pt>
                <c:pt idx="1">
                  <c:v>2020 m.</c:v>
                </c:pt>
                <c:pt idx="2">
                  <c:v>2021 m.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80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F-4949-98F3-3F5562A6F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2277072"/>
        <c:axId val="1952274576"/>
      </c:barChart>
      <c:catAx>
        <c:axId val="195227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952274576"/>
        <c:crosses val="autoZero"/>
        <c:auto val="1"/>
        <c:lblAlgn val="ctr"/>
        <c:lblOffset val="100"/>
        <c:noMultiLvlLbl val="0"/>
      </c:catAx>
      <c:valAx>
        <c:axId val="195227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95227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Į mokyklą mano vaikas eina su džiaugsmu %</a:t>
            </a: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25</c:v>
                </c:pt>
                <c:pt idx="2">
                  <c:v>50</c:v>
                </c:pt>
                <c:pt idx="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18</c:v>
                </c:pt>
                <c:pt idx="2">
                  <c:v>41</c:v>
                </c:pt>
                <c:pt idx="3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4.3</c:v>
                </c:pt>
                <c:pt idx="1">
                  <c:v>17.399999999999999</c:v>
                </c:pt>
                <c:pt idx="2">
                  <c:v>47.9</c:v>
                </c:pt>
                <c:pt idx="3">
                  <c:v>30.4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Mano vaikas kartu su mokytoju planuoja savo mokymąsi %</a:t>
            </a: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4695121741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25</c:v>
                </c:pt>
                <c:pt idx="2">
                  <c:v>47</c:v>
                </c:pt>
                <c:pt idx="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23</c:v>
                </c:pt>
                <c:pt idx="2">
                  <c:v>49</c:v>
                </c:pt>
                <c:pt idx="3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4.3</c:v>
                </c:pt>
                <c:pt idx="1">
                  <c:v>10.9</c:v>
                </c:pt>
                <c:pt idx="2">
                  <c:v>50</c:v>
                </c:pt>
                <c:pt idx="3">
                  <c:v>34.799999999999997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Atsakytų klausimynų (įskaitant</a:t>
            </a:r>
            <a:r>
              <a:rPr lang="lt-LT" sz="24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iš dalies atsakytus) skaičius</a:t>
            </a:r>
            <a:endParaRPr lang="lt-LT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2369268274409824E-2"/>
          <c:y val="0.17769720855701229"/>
          <c:w val="0.83477711598706505"/>
          <c:h val="0.74325604433710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Atsakytų klausimynų (įskaitant iš dalies atsakytus) skaičius 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6394F7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0-BD5D-47E7-A23E-EE49E5062A54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BD5D-47E7-A23E-EE49E5062A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 m.</c:v>
                </c:pt>
                <c:pt idx="1">
                  <c:v>2020 m.</c:v>
                </c:pt>
                <c:pt idx="2">
                  <c:v>2021 m.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67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F-4949-98F3-3F5562A6F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2277072"/>
        <c:axId val="1952274576"/>
      </c:barChart>
      <c:catAx>
        <c:axId val="195227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952274576"/>
        <c:crosses val="autoZero"/>
        <c:auto val="1"/>
        <c:lblAlgn val="ctr"/>
        <c:lblOffset val="100"/>
        <c:noMultiLvlLbl val="0"/>
      </c:catAx>
      <c:valAx>
        <c:axId val="195227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95227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Atsakytų klausimynų (įskaitant iš dalies atsakytus) skaičius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2369268274409824E-2"/>
          <c:y val="0.17769720855701229"/>
          <c:w val="0.83477711598706505"/>
          <c:h val="0.743256044337103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Atsakytų klausimynų (įskaitant iš dalies atsakytus) skaičius 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6394F7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0-6A88-4CCA-A20F-5F4A95DE2D3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accent2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6A88-4CCA-A20F-5F4A95DE2D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 m.</c:v>
                </c:pt>
                <c:pt idx="1">
                  <c:v>2020 m.</c:v>
                </c:pt>
                <c:pt idx="2">
                  <c:v>2021 m.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90</c:v>
                </c:pt>
                <c:pt idx="1">
                  <c:v>83.8</c:v>
                </c:pt>
                <c:pt idx="2">
                  <c:v>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F-4949-98F3-3F5562A6F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2277072"/>
        <c:axId val="1952274576"/>
      </c:barChart>
      <c:catAx>
        <c:axId val="195227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952274576"/>
        <c:crosses val="autoZero"/>
        <c:auto val="1"/>
        <c:lblAlgn val="ctr"/>
        <c:lblOffset val="100"/>
        <c:noMultiLvlLbl val="0"/>
      </c:catAx>
      <c:valAx>
        <c:axId val="195227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195227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u="none" strike="noStrike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Mokytojai padeda mokiniams suprasti mokymosi svarbą gyvenime </a:t>
            </a:r>
            <a:r>
              <a:rPr lang="lt-LT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43</c:v>
                </c:pt>
                <c:pt idx="3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52</c:v>
                </c:pt>
                <c:pt idx="3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4.3</c:v>
                </c:pt>
                <c:pt idx="1">
                  <c:v>13</c:v>
                </c:pt>
                <c:pt idx="2">
                  <c:v>54.4</c:v>
                </c:pt>
                <c:pt idx="3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u="none" strike="noStrike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Mokykloje mokiniai yra skatinami bendradarbiauti </a:t>
            </a:r>
            <a:r>
              <a:rPr lang="lt-LT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50</c:v>
                </c:pt>
                <c:pt idx="3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43</c:v>
                </c:pt>
                <c:pt idx="3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15.2</c:v>
                </c:pt>
                <c:pt idx="1">
                  <c:v>13</c:v>
                </c:pt>
                <c:pt idx="2">
                  <c:v>52.2</c:v>
                </c:pt>
                <c:pt idx="3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u="none" strike="noStrike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Pasiekimų vertinimas mano vaikui yra aiškus %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58</c:v>
                </c:pt>
                <c:pt idx="3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41</c:v>
                </c:pt>
                <c:pt idx="3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4.4000000000000004</c:v>
                </c:pt>
                <c:pt idx="2">
                  <c:v>56.5</c:v>
                </c:pt>
                <c:pt idx="3">
                  <c:v>39.1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u="none" strike="noStrike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Mokykloje atsižvelgiama į mano vaiko savitumą (gabumus, polinkius) jį mokant ir ugdant %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18</c:v>
                </c:pt>
                <c:pt idx="2">
                  <c:v>48</c:v>
                </c:pt>
                <c:pt idx="3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52</c:v>
                </c:pt>
                <c:pt idx="3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17.399999999999999</c:v>
                </c:pt>
                <c:pt idx="2">
                  <c:v>52.1</c:v>
                </c:pt>
                <c:pt idx="3">
                  <c:v>26.1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 mano vaiku aptariamos jo mokymosi sėkmės %</a:t>
            </a: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18</c:v>
                </c:pt>
                <c:pt idx="2">
                  <c:v>44</c:v>
                </c:pt>
                <c:pt idx="3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52</c:v>
                </c:pt>
                <c:pt idx="3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4.3</c:v>
                </c:pt>
                <c:pt idx="1">
                  <c:v>10.9</c:v>
                </c:pt>
                <c:pt idx="2">
                  <c:v>50</c:v>
                </c:pt>
                <c:pt idx="3">
                  <c:v>34.799999999999997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t-LT" sz="2400" b="1" i="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 pamokas mano vaikas turi galimybę pasirinkti įvairaus sunkumo užduotis %</a:t>
            </a:r>
            <a:endParaRPr lang="en-US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645069665771705E-2"/>
          <c:y val="1.732601593379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4134140033724204E-2"/>
          <c:y val="0.10590544292697801"/>
          <c:w val="0.95323781456894974"/>
          <c:h val="0.7141713849932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m.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26</c:v>
                </c:pt>
                <c:pt idx="2">
                  <c:v>43</c:v>
                </c:pt>
                <c:pt idx="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3-4547-AAC5-712EC12EF2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m.</c:v>
                </c:pt>
              </c:strCache>
            </c:strRef>
          </c:tx>
          <c:spPr>
            <a:ln w="76200" cap="rnd">
              <a:solidFill>
                <a:srgbClr val="6394F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76200">
                <a:solidFill>
                  <a:srgbClr val="6394F7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</c:v>
                </c:pt>
                <c:pt idx="1">
                  <c:v>32</c:v>
                </c:pt>
                <c:pt idx="2">
                  <c:v>33</c:v>
                </c:pt>
                <c:pt idx="3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43-4547-AAC5-712EC12EF2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 m.</c:v>
                </c:pt>
              </c:strCache>
            </c:strRef>
          </c:tx>
          <c:spPr>
            <a:ln w="76200" cap="rnd">
              <a:solidFill>
                <a:srgbClr val="FFFF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76200">
                <a:solidFill>
                  <a:srgbClr val="FFFF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Visiškai nesutinku</c:v>
                </c:pt>
                <c:pt idx="1">
                  <c:v>Ko gero nesutinku</c:v>
                </c:pt>
                <c:pt idx="2">
                  <c:v>Ko gero sutinku</c:v>
                </c:pt>
                <c:pt idx="3">
                  <c:v>Visiškai sutinku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10.9</c:v>
                </c:pt>
                <c:pt idx="1">
                  <c:v>21.7</c:v>
                </c:pt>
                <c:pt idx="2">
                  <c:v>21.7</c:v>
                </c:pt>
                <c:pt idx="3">
                  <c:v>45.7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7D-49BD-9CAA-4B4359414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04320"/>
        <c:axId val="4883520"/>
      </c:lineChart>
      <c:catAx>
        <c:axId val="49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83520"/>
        <c:crosses val="autoZero"/>
        <c:auto val="1"/>
        <c:lblAlgn val="ctr"/>
        <c:lblOffset val="100"/>
        <c:noMultiLvlLbl val="0"/>
      </c:catAx>
      <c:valAx>
        <c:axId val="48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90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4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4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3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8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6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0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9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8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4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4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9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lt-LT" sz="5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Tėvų/globėjų 2019/ 2020/ 2021 </a:t>
            </a:r>
            <a:r>
              <a:rPr lang="lt-LT" sz="54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apklausų </a:t>
            </a:r>
            <a:r>
              <a:rPr lang="lt-LT" sz="5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aukščiausių ir žemiausių verčių </a:t>
            </a:r>
            <a:r>
              <a:rPr lang="lt-LT" sz="54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palyginimas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056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4505673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628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222324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01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lt-LT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lt-LT" sz="54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emiausios vertės</a:t>
            </a:r>
            <a:endParaRPr lang="lt-LT" sz="54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40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0674737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3104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8780021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46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0528145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04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94461" y="1079600"/>
            <a:ext cx="9600029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lt-LT" sz="54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Bendra informacija apie apklausas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09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64BA84C-7379-403C-ADDF-CCB9D90E4C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863816"/>
              </p:ext>
            </p:extLst>
          </p:nvPr>
        </p:nvGraphicFramePr>
        <p:xfrm>
          <a:off x="726049" y="719666"/>
          <a:ext cx="1073990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38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64BA84C-7379-403C-ADDF-CCB9D90E4C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665426"/>
              </p:ext>
            </p:extLst>
          </p:nvPr>
        </p:nvGraphicFramePr>
        <p:xfrm>
          <a:off x="726049" y="719666"/>
          <a:ext cx="1073990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68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64BA84C-7379-403C-ADDF-CCB9D90E4C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8454545"/>
              </p:ext>
            </p:extLst>
          </p:nvPr>
        </p:nvGraphicFramePr>
        <p:xfrm>
          <a:off x="726049" y="719666"/>
          <a:ext cx="1073990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52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lt-LT" sz="54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aukščiausios vertės</a:t>
            </a:r>
            <a:endParaRPr lang="lt-LT" sz="5400" b="1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34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3164456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22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3693942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56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20AE28D-0E85-4770-85E6-1E4B4B914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018564"/>
              </p:ext>
            </p:extLst>
          </p:nvPr>
        </p:nvGraphicFramePr>
        <p:xfrm>
          <a:off x="564661" y="719666"/>
          <a:ext cx="11062678" cy="586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5267926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120</Words>
  <Application>Microsoft Office PowerPoint</Application>
  <PresentationFormat>Plačiaekranė</PresentationFormat>
  <Paragraphs>15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„Office“ tema</vt:lpstr>
      <vt:lpstr>Tėvų/globėjų 2019/ 2020/ 2021 m. apklausų aukščiausių ir žemiausių verčių palyginimas</vt:lpstr>
      <vt:lpstr>Bendra informacija apie apklausas</vt:lpstr>
      <vt:lpstr>„PowerPoint“ pateiktis</vt:lpstr>
      <vt:lpstr>„PowerPoint“ pateiktis</vt:lpstr>
      <vt:lpstr>„PowerPoint“ pateiktis</vt:lpstr>
      <vt:lpstr>5 aukščiausios vertės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Žemiausios vertės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Mk14 Mokinių apklausa NŠA 2020</dc:title>
  <dc:creator>Danielė Stasiūnaitė</dc:creator>
  <cp:lastModifiedBy>„Windows“ vartotojas</cp:lastModifiedBy>
  <cp:revision>53</cp:revision>
  <dcterms:created xsi:type="dcterms:W3CDTF">2021-02-02T09:35:39Z</dcterms:created>
  <dcterms:modified xsi:type="dcterms:W3CDTF">2022-02-02T10:45:55Z</dcterms:modified>
</cp:coreProperties>
</file>